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7"/>
  </p:notesMasterIdLst>
  <p:handoutMasterIdLst>
    <p:handoutMasterId r:id="rId38"/>
  </p:handoutMasterIdLst>
  <p:sldIdLst>
    <p:sldId id="256" r:id="rId6"/>
    <p:sldId id="258" r:id="rId7"/>
    <p:sldId id="274" r:id="rId8"/>
    <p:sldId id="276" r:id="rId9"/>
    <p:sldId id="277" r:id="rId10"/>
    <p:sldId id="278" r:id="rId11"/>
    <p:sldId id="295" r:id="rId12"/>
    <p:sldId id="284" r:id="rId13"/>
    <p:sldId id="344" r:id="rId14"/>
    <p:sldId id="283" r:id="rId15"/>
    <p:sldId id="313" r:id="rId16"/>
    <p:sldId id="314" r:id="rId17"/>
    <p:sldId id="315" r:id="rId18"/>
    <p:sldId id="329" r:id="rId19"/>
    <p:sldId id="333" r:id="rId20"/>
    <p:sldId id="317" r:id="rId21"/>
    <p:sldId id="320" r:id="rId22"/>
    <p:sldId id="321" r:id="rId23"/>
    <p:sldId id="322" r:id="rId24"/>
    <p:sldId id="285" r:id="rId25"/>
    <p:sldId id="347" r:id="rId26"/>
    <p:sldId id="287" r:id="rId27"/>
    <p:sldId id="326" r:id="rId28"/>
    <p:sldId id="350" r:id="rId29"/>
    <p:sldId id="342" r:id="rId30"/>
    <p:sldId id="349" r:id="rId31"/>
    <p:sldId id="346" r:id="rId32"/>
    <p:sldId id="341" r:id="rId33"/>
    <p:sldId id="290" r:id="rId34"/>
    <p:sldId id="324" r:id="rId35"/>
    <p:sldId id="2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Oblas" initials="MO" lastIdx="1" clrIdx="0">
    <p:extLst>
      <p:ext uri="{19B8F6BF-5375-455C-9EA6-DF929625EA0E}">
        <p15:presenceInfo xmlns:p15="http://schemas.microsoft.com/office/powerpoint/2012/main" userId="S::moblas@lcps.org::d1bc3af4-a2b6-4f1a-8776-f6d9c0d613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02T15:09:19.829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E20C0-36CC-4EDB-9A2F-BA5C7C37B79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3543E-789C-4629-AEF7-397CC2664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5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A2949-8067-49F4-9FEC-E1838C739703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B5E51-90A9-4AE2-8C32-C90AA585B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6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80AC-4E73-4110-A8CE-CA69BAE7B56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B332-32FD-4F07-BA45-C731AED7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1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80AC-4E73-4110-A8CE-CA69BAE7B56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B332-32FD-4F07-BA45-C731AED7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9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80AC-4E73-4110-A8CE-CA69BAE7B56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B332-32FD-4F07-BA45-C731AED7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8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80AC-4E73-4110-A8CE-CA69BAE7B56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B332-32FD-4F07-BA45-C731AED7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80AC-4E73-4110-A8CE-CA69BAE7B56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B332-32FD-4F07-BA45-C731AED7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5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80AC-4E73-4110-A8CE-CA69BAE7B56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B332-32FD-4F07-BA45-C731AED7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9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80AC-4E73-4110-A8CE-CA69BAE7B56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B332-32FD-4F07-BA45-C731AED7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80AC-4E73-4110-A8CE-CA69BAE7B56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B332-32FD-4F07-BA45-C731AED7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80AC-4E73-4110-A8CE-CA69BAE7B56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B332-32FD-4F07-BA45-C731AED7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80AC-4E73-4110-A8CE-CA69BAE7B56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B332-32FD-4F07-BA45-C731AED7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80AC-4E73-4110-A8CE-CA69BAE7B56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B332-32FD-4F07-BA45-C731AED7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380AC-4E73-4110-A8CE-CA69BAE7B56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EB332-32FD-4F07-BA45-C731AED7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3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riversiderams.ne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riversiderams.net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489" y="1737613"/>
            <a:ext cx="3695148" cy="2647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609" y="703384"/>
            <a:ext cx="11915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ill Sans Ultra Bold" panose="020B0A02020104020203" pitchFamily="34" charset="0"/>
              </a:rPr>
              <a:t>RIVERSIDE</a:t>
            </a:r>
            <a:r>
              <a:rPr lang="en-US" sz="4000" dirty="0">
                <a:solidFill>
                  <a:schemeClr val="bg1"/>
                </a:solidFill>
                <a:latin typeface="Gill Sans Ultra Bold" panose="020B0A02020104020203" pitchFamily="34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Gill Sans Ultra Bold" panose="020B0A02020104020203" pitchFamily="34" charset="0"/>
              </a:rPr>
              <a:t>ATHLETICS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699" y="4308836"/>
            <a:ext cx="1179724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dirty="0">
                <a:solidFill>
                  <a:prstClr val="white"/>
                </a:solidFill>
                <a:latin typeface="Gill Sans MT Ext Condensed Bold" panose="020B0902020104020203" pitchFamily="34" charset="0"/>
              </a:rPr>
              <a:t>First Class.  First Place</a:t>
            </a:r>
          </a:p>
          <a:p>
            <a:pPr lvl="0" algn="ctr"/>
            <a:r>
              <a:rPr lang="en-US" sz="5400" dirty="0">
                <a:solidFill>
                  <a:prstClr val="white"/>
                </a:solidFill>
                <a:latin typeface="Gill Sans MT Ext Condensed Bold" panose="020B0902020104020203" pitchFamily="34" charset="0"/>
              </a:rPr>
              <a:t>80 District/Conference Championships.  43 Region Championships.  </a:t>
            </a:r>
          </a:p>
          <a:p>
            <a:pPr lvl="0" algn="ctr"/>
            <a:r>
              <a:rPr lang="en-US" sz="5400" dirty="0">
                <a:solidFill>
                  <a:prstClr val="white"/>
                </a:solidFill>
                <a:latin typeface="Gill Sans MT Ext Condensed Bold" panose="020B0902020104020203" pitchFamily="34" charset="0"/>
              </a:rPr>
              <a:t>13 State Championships</a:t>
            </a:r>
            <a:r>
              <a:rPr lang="en-US" sz="6000" dirty="0">
                <a:solidFill>
                  <a:prstClr val="white"/>
                </a:solidFill>
                <a:latin typeface="Gill Sans MT Ext Condensed Bold" panose="020B09020201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5635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6" y="292137"/>
            <a:ext cx="2615805" cy="18742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04382" y="562708"/>
            <a:ext cx="8637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ill Sans Ultra Bold" panose="020B0A02020104020203" pitchFamily="34" charset="0"/>
              </a:rPr>
              <a:t>GENERAL LCPS &amp; VHSL POLICIES</a:t>
            </a:r>
            <a:endParaRPr lang="en-US" sz="2000" dirty="0"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076" y="2621502"/>
            <a:ext cx="12192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REQUIRED VHSL AND LCPS ATHLETIC PAPERWORK</a:t>
            </a:r>
          </a:p>
          <a:p>
            <a:r>
              <a:rPr lang="en-US" sz="37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	</a:t>
            </a:r>
            <a:r>
              <a:rPr lang="en-US" sz="2800" dirty="0">
                <a:solidFill>
                  <a:schemeClr val="bg1"/>
                </a:solidFill>
              </a:rPr>
              <a:t>8 Documents required before participation.  All online except the physical</a:t>
            </a:r>
          </a:p>
          <a:p>
            <a:r>
              <a:rPr lang="en-US" sz="28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			</a:t>
            </a:r>
            <a:endParaRPr lang="en-US" sz="2400" dirty="0">
              <a:solidFill>
                <a:schemeClr val="bg1"/>
              </a:solidFill>
              <a:latin typeface="Gill Sans Ultra Bold Condensed" panose="020B0A06020104020203" pitchFamily="34" charset="0"/>
            </a:endParaRPr>
          </a:p>
          <a:p>
            <a:r>
              <a:rPr lang="en-US" sz="3600" strike="sngStrike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LCPS ATHLETIC FEE</a:t>
            </a:r>
          </a:p>
          <a:p>
            <a:r>
              <a:rPr lang="en-US" sz="2800" strike="sngStrike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	</a:t>
            </a:r>
            <a:r>
              <a:rPr lang="en-US" sz="2800" strike="sngStrike" dirty="0">
                <a:solidFill>
                  <a:schemeClr val="bg1"/>
                </a:solidFill>
              </a:rPr>
              <a:t>$75 per athlete per sport due to school after making each team</a:t>
            </a:r>
          </a:p>
          <a:p>
            <a:r>
              <a:rPr lang="en-US" sz="2800" strike="sngStrike" dirty="0">
                <a:solidFill>
                  <a:schemeClr val="bg1"/>
                </a:solidFill>
              </a:rPr>
              <a:t>	Revenue for LCPS operating budget, NOT Riverside High School</a:t>
            </a:r>
          </a:p>
          <a:p>
            <a:r>
              <a:rPr lang="en-US" sz="2800" strike="sngStrike" dirty="0">
                <a:solidFill>
                  <a:schemeClr val="bg1"/>
                </a:solidFill>
              </a:rPr>
              <a:t>	Fee waived for free and reduced lunch students; see AD with any issue</a:t>
            </a:r>
          </a:p>
        </p:txBody>
      </p:sp>
    </p:spTree>
    <p:extLst>
      <p:ext uri="{BB962C8B-B14F-4D97-AF65-F5344CB8AC3E}">
        <p14:creationId xmlns:p14="http://schemas.microsoft.com/office/powerpoint/2010/main" val="3274907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6" y="292137"/>
            <a:ext cx="2615805" cy="18742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3214" y="514280"/>
            <a:ext cx="863756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ill Sans Ultra Bold" panose="020B0A02020104020203" pitchFamily="34" charset="0"/>
              </a:rPr>
              <a:t>HAZING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Gill Sans Ultra Bold" panose="020B0A02020104020203" pitchFamily="34" charset="0"/>
              </a:rPr>
              <a:t>LCPS will not tolerate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135484" y="2463682"/>
            <a:ext cx="1149568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To recklessly or intentionally endanger the health or safety of a student or to inflict bodily injury on a student in connection with or for the purpose of initiation, admission into or affiliation with, or as a condition for continued membership in a club, organization, association, fraternity, sorority or student body regardless of whether the student so endangered or injured participated voluntarily in the relevant activity.</a:t>
            </a:r>
          </a:p>
        </p:txBody>
      </p:sp>
      <p:sp>
        <p:nvSpPr>
          <p:cNvPr id="6" name="AutoShape 2" descr="Image result for haz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haz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info.umkc.edu/getinvolved/fsa/wp-content/uploads/sites/3/2014/12/No-Haz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28" y="192447"/>
            <a:ext cx="1345158" cy="119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17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6" y="292137"/>
            <a:ext cx="2615805" cy="18742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04382" y="562708"/>
            <a:ext cx="8637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ill Sans Ultra Bold" panose="020B0A02020104020203" pitchFamily="34" charset="0"/>
              </a:rPr>
              <a:t>LCPS Training Rule #7</a:t>
            </a:r>
            <a:endParaRPr lang="en-US" sz="2000" dirty="0"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076" y="2461846"/>
            <a:ext cx="118919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 order to participate in an athletic activity or practice on any given day, an athlete or manager must report to school by </a:t>
            </a:r>
            <a:r>
              <a:rPr lang="en-US" sz="4800" b="1" dirty="0">
                <a:solidFill>
                  <a:schemeClr val="bg1"/>
                </a:solidFill>
              </a:rPr>
              <a:t>9:45am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and must remain in school that entire day.  Exceptions may be made for Doctor or Dental appointments or reasons excused by the Principal.  (A Doctor/Dental note is required for this exception.)</a:t>
            </a:r>
            <a:endParaRPr lang="en-US" sz="3600" dirty="0">
              <a:solidFill>
                <a:schemeClr val="bg1"/>
              </a:solidFill>
              <a:latin typeface="Gill Sans Ultra Bold Condens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53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6" y="292137"/>
            <a:ext cx="2615805" cy="18742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04382" y="562708"/>
            <a:ext cx="8637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ill Sans Ultra Bold" panose="020B0A02020104020203" pitchFamily="34" charset="0"/>
              </a:rPr>
              <a:t>LCPS Training Rule #8</a:t>
            </a:r>
            <a:endParaRPr lang="en-US" sz="2000" dirty="0"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4944" y="2510287"/>
            <a:ext cx="1088136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Any athlete or manager serving suspension or in-school restriction for violation of school rules will be ineligible to practice or play in a scheduled event on the </a:t>
            </a:r>
            <a:r>
              <a:rPr lang="en-US" sz="3600" i="1" dirty="0">
                <a:solidFill>
                  <a:schemeClr val="bg1"/>
                </a:solidFill>
              </a:rPr>
              <a:t>day or days</a:t>
            </a:r>
            <a:r>
              <a:rPr lang="en-US" sz="3600" dirty="0">
                <a:solidFill>
                  <a:schemeClr val="bg1"/>
                </a:solidFill>
              </a:rPr>
              <a:t> he/she is serving the punishment, including Saturdays.</a:t>
            </a:r>
          </a:p>
          <a:p>
            <a:pPr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They are NOT eligible to practice or play in a game until the day AFTER the last day of ISR/OSS.</a:t>
            </a:r>
          </a:p>
        </p:txBody>
      </p:sp>
    </p:spTree>
    <p:extLst>
      <p:ext uri="{BB962C8B-B14F-4D97-AF65-F5344CB8AC3E}">
        <p14:creationId xmlns:p14="http://schemas.microsoft.com/office/powerpoint/2010/main" val="3569656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6" y="292137"/>
            <a:ext cx="2615805" cy="18742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04382" y="562708"/>
            <a:ext cx="8637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LCPS Training Rule #9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Ultra Bold" panose="020B0A02020104020203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2064" y="2690335"/>
            <a:ext cx="1117396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Any athlete or manager who uses or possesses tobacco, drugs, or alcohol during a sports season will be suspended 30 days on first offense (will carry into next season), 45 days on second offense,365 on third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just say no to drugs and alcoh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07" y="5177018"/>
            <a:ext cx="4246538" cy="103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727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6" y="292137"/>
            <a:ext cx="2615805" cy="18742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6094" y="292137"/>
            <a:ext cx="8637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Excused vs Unexcused Absence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Ultra Bold" panose="020B0A02020104020203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4944" y="2510287"/>
            <a:ext cx="1088136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Unexcused Absences—Vacation, Overslept, Choosing a non-school sports’ practice or games, Homework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	*count towards dismissal from team (3 permitted)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Excused Absences—Illness, Death in the family, Court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	*don’t count towards dismissal from team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u="sng" dirty="0">
                <a:solidFill>
                  <a:prstClr val="white"/>
                </a:solidFill>
                <a:latin typeface="Calibri" panose="020F0502020204030204"/>
              </a:rPr>
              <a:t>ALL ABSENCES have an impact on playing time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238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6" y="292137"/>
            <a:ext cx="2615805" cy="18742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04382" y="562708"/>
            <a:ext cx="8637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ill Sans Ultra Bold" panose="020B0A02020104020203" pitchFamily="34" charset="0"/>
              </a:rPr>
              <a:t>SOCIAL MEDIA</a:t>
            </a:r>
            <a:endParaRPr lang="en-US" sz="2000" dirty="0"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2272" y="2387881"/>
            <a:ext cx="73212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Monitor your children on Instagram, Twitter,  Facebook, </a:t>
            </a:r>
          </a:p>
          <a:p>
            <a:r>
              <a:rPr lang="en-US" sz="4000" dirty="0">
                <a:solidFill>
                  <a:schemeClr val="bg1"/>
                </a:solidFill>
              </a:rPr>
              <a:t>Etc.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When something is brought to our attention, we investigate.</a:t>
            </a:r>
          </a:p>
        </p:txBody>
      </p:sp>
      <p:pic>
        <p:nvPicPr>
          <p:cNvPr id="6" name="Picture 2" descr="http://imaginethatcreative.net/files/6913/9354/0677/Social-Media-Strategy-For-Year-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3215" y="1615440"/>
            <a:ext cx="3367099" cy="306024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443215" y="4114801"/>
            <a:ext cx="3367100" cy="560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79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6" y="292137"/>
            <a:ext cx="2615805" cy="18742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43215" y="4114801"/>
            <a:ext cx="3367100" cy="560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65828" y="586739"/>
            <a:ext cx="10609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bg1"/>
                </a:solidFill>
                <a:latin typeface="Gill Sans Ultra Bold" panose="020B0A02020104020203" pitchFamily="34" charset="0"/>
              </a:rPr>
              <a:t>CONCUSSION EDUCATION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08000" y="2343988"/>
            <a:ext cx="5254171" cy="3662541"/>
          </a:xfrm>
          <a:prstGeom prst="rect">
            <a:avLst/>
          </a:prstGeom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Symptoms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Dizziness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Headache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Nausea/Vomiting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Confusion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Loss of Consciousness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And Others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0479" y="2343987"/>
            <a:ext cx="5152571" cy="4031873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en-US" sz="3200" dirty="0">
                <a:solidFill>
                  <a:schemeClr val="bg1"/>
                </a:solidFill>
              </a:rPr>
              <a:t>**Athlete will be removed from competition and will not return.  </a:t>
            </a:r>
          </a:p>
          <a:p>
            <a:pPr lvl="1">
              <a:buNone/>
            </a:pPr>
            <a:r>
              <a:rPr lang="en-US" sz="3200" dirty="0">
                <a:solidFill>
                  <a:schemeClr val="bg1"/>
                </a:solidFill>
              </a:rPr>
              <a:t>**Must be evaluated by health care professional and be cleared prior to returning to practice or competition</a:t>
            </a:r>
          </a:p>
        </p:txBody>
      </p:sp>
    </p:spTree>
    <p:extLst>
      <p:ext uri="{BB962C8B-B14F-4D97-AF65-F5344CB8AC3E}">
        <p14:creationId xmlns:p14="http://schemas.microsoft.com/office/powerpoint/2010/main" val="2691155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6" y="292137"/>
            <a:ext cx="2615805" cy="18742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43215" y="4114801"/>
            <a:ext cx="3367100" cy="560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65828" y="586739"/>
            <a:ext cx="10609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bg1"/>
                </a:solidFill>
                <a:latin typeface="Gill Sans Ultra Bold" panose="020B0A02020104020203" pitchFamily="34" charset="0"/>
              </a:rPr>
              <a:t>CONCUSSION EDUCATION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88762" y="1902797"/>
            <a:ext cx="1141295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Return to Play Protocol/Return to Learn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ImPact</a:t>
            </a:r>
            <a:r>
              <a:rPr lang="en-US" sz="2800" dirty="0">
                <a:solidFill>
                  <a:schemeClr val="bg1"/>
                </a:solidFill>
              </a:rPr>
              <a:t> Test will be administered approximately 48 hours after concussion.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When symptom-free, progression protocol is initiated.  Athlete must be symptom-free for 24 hours after each progressive step.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Second test </a:t>
            </a:r>
            <a:r>
              <a:rPr lang="en-US" sz="2800" dirty="0" err="1">
                <a:solidFill>
                  <a:schemeClr val="bg1"/>
                </a:solidFill>
              </a:rPr>
              <a:t>ImPact</a:t>
            </a:r>
            <a:r>
              <a:rPr lang="en-US" sz="2800" dirty="0">
                <a:solidFill>
                  <a:schemeClr val="bg1"/>
                </a:solidFill>
              </a:rPr>
              <a:t> Test will be administered prior to limited contact practice after successful progression.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Athlete must exceed normative </a:t>
            </a:r>
            <a:r>
              <a:rPr lang="en-US" sz="2800" dirty="0" err="1">
                <a:solidFill>
                  <a:schemeClr val="bg1"/>
                </a:solidFill>
              </a:rPr>
              <a:t>ImPact</a:t>
            </a:r>
            <a:r>
              <a:rPr lang="en-US" sz="2800" dirty="0">
                <a:solidFill>
                  <a:schemeClr val="bg1"/>
                </a:solidFill>
              </a:rPr>
              <a:t> data prior to return to competition.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Ex:  An athlete suffers concussion Friday.  They will not be ready to return by the next Friday.</a:t>
            </a:r>
          </a:p>
        </p:txBody>
      </p:sp>
    </p:spTree>
    <p:extLst>
      <p:ext uri="{BB962C8B-B14F-4D97-AF65-F5344CB8AC3E}">
        <p14:creationId xmlns:p14="http://schemas.microsoft.com/office/powerpoint/2010/main" val="2567583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6" y="292137"/>
            <a:ext cx="2615805" cy="18742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43215" y="4114801"/>
            <a:ext cx="3367100" cy="560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8244" y="427082"/>
            <a:ext cx="10609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chemeClr val="bg1"/>
                </a:solidFill>
                <a:latin typeface="Gill Sans Ultra Bold" panose="020B0A02020104020203" pitchFamily="34" charset="0"/>
              </a:rPr>
              <a:t>SPORTSMANSHIP</a:t>
            </a:r>
          </a:p>
        </p:txBody>
      </p:sp>
      <p:sp>
        <p:nvSpPr>
          <p:cNvPr id="3" name="Rectangle 2"/>
          <p:cNvSpPr/>
          <p:nvPr/>
        </p:nvSpPr>
        <p:spPr>
          <a:xfrm>
            <a:off x="505386" y="2364379"/>
            <a:ext cx="693782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Sportsmanship is a priority in LCPS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VHSL Sportsmanship Stay In the Game Award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Ejections are never acceptable—state and school penalties apply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SET THE EXAMPLE as fans and athletes!</a:t>
            </a:r>
          </a:p>
        </p:txBody>
      </p:sp>
      <p:sp>
        <p:nvSpPr>
          <p:cNvPr id="4" name="Rectangle 3"/>
          <p:cNvSpPr/>
          <p:nvPr/>
        </p:nvSpPr>
        <p:spPr>
          <a:xfrm>
            <a:off x="3757815" y="1432188"/>
            <a:ext cx="7370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</a:rPr>
              <a:t>OUR MISSION:  FIRST CLASS….FIRST PLACE</a:t>
            </a:r>
          </a:p>
        </p:txBody>
      </p:sp>
      <p:pic>
        <p:nvPicPr>
          <p:cNvPr id="3074" name="Picture 2" descr="http://5.discovergymnastics.com/wp-content/uploads/2015/05/sportsmanship.jpg?93d1f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761" y="2854518"/>
            <a:ext cx="3150854" cy="308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56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6" y="292137"/>
            <a:ext cx="2615805" cy="18742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04382" y="562708"/>
            <a:ext cx="8637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ill Sans Ultra Bold" panose="020B0A02020104020203" pitchFamily="34" charset="0"/>
              </a:rPr>
              <a:t>INTRODUCTIONS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45" y="2461846"/>
            <a:ext cx="1188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Matt Oblas, Athletic Director</a:t>
            </a:r>
          </a:p>
          <a:p>
            <a:r>
              <a:rPr lang="en-US" sz="44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Doug Anderson, Principal</a:t>
            </a:r>
          </a:p>
          <a:p>
            <a:r>
              <a:rPr lang="en-US" sz="44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Assistant Athletic Director, Rob Sikora</a:t>
            </a:r>
          </a:p>
          <a:p>
            <a:r>
              <a:rPr lang="en-US" sz="44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Athletic Trainers, </a:t>
            </a:r>
            <a:r>
              <a:rPr lang="en-US" sz="40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Ed Renehan &amp; Jordan Nougaret</a:t>
            </a:r>
          </a:p>
          <a:p>
            <a:r>
              <a:rPr lang="en-US" sz="44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Athletic Secretary, Lindsy Riches</a:t>
            </a:r>
          </a:p>
          <a:p>
            <a:r>
              <a:rPr lang="en-US" sz="44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Athletic Facilities, Joel Paz</a:t>
            </a:r>
          </a:p>
        </p:txBody>
      </p:sp>
    </p:spTree>
    <p:extLst>
      <p:ext uri="{BB962C8B-B14F-4D97-AF65-F5344CB8AC3E}">
        <p14:creationId xmlns:p14="http://schemas.microsoft.com/office/powerpoint/2010/main" val="1945661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7274" y="500688"/>
            <a:ext cx="10264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latin typeface="Gill Sans Ultra Bold" panose="020B0A02020104020203" pitchFamily="34" charset="0"/>
              </a:rPr>
              <a:t>ATHLETIC BOOSTER CLUB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Gill Sans Ultra Bold" panose="020B0A02020104020203" pitchFamily="34" charset="0"/>
              </a:rPr>
              <a:t>GENERAL PURPOSE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59657" y="2334406"/>
            <a:ext cx="13004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	</a:t>
            </a:r>
            <a:r>
              <a:rPr lang="en-US" sz="3200" dirty="0">
                <a:solidFill>
                  <a:schemeClr val="bg1"/>
                </a:solidFill>
              </a:rPr>
              <a:t>LCPS provides new schools the necessities to start each sport </a:t>
            </a:r>
          </a:p>
          <a:p>
            <a:r>
              <a:rPr lang="en-US" sz="32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	GATE RECEIPTS </a:t>
            </a:r>
            <a:r>
              <a:rPr lang="en-US" sz="3200" dirty="0">
                <a:solidFill>
                  <a:schemeClr val="bg1"/>
                </a:solidFill>
              </a:rPr>
              <a:t>fund entire athletic programs in LCPS </a:t>
            </a:r>
            <a:r>
              <a:rPr lang="en-US" sz="2800" dirty="0">
                <a:solidFill>
                  <a:schemeClr val="bg1"/>
                </a:solidFill>
              </a:rPr>
              <a:t>(in addition  </a:t>
            </a:r>
          </a:p>
          <a:p>
            <a:r>
              <a:rPr lang="en-US" sz="2800" dirty="0">
                <a:solidFill>
                  <a:schemeClr val="bg1"/>
                </a:solidFill>
              </a:rPr>
              <a:t>	to a small supplement for transportation, security, and part-time</a:t>
            </a:r>
          </a:p>
          <a:p>
            <a:r>
              <a:rPr lang="en-US" sz="2800" dirty="0">
                <a:solidFill>
                  <a:schemeClr val="bg1"/>
                </a:solidFill>
              </a:rPr>
              <a:t>	game administration) </a:t>
            </a:r>
            <a:endParaRPr lang="en-US" sz="3200" dirty="0">
              <a:solidFill>
                <a:schemeClr val="bg1"/>
              </a:solidFill>
              <a:latin typeface="Gill Sans Ultra Bold Condensed" panose="020B0A06020104020203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	BOOSTER CLUB </a:t>
            </a:r>
            <a:r>
              <a:rPr lang="en-US" sz="3200" dirty="0">
                <a:solidFill>
                  <a:schemeClr val="bg1"/>
                </a:solidFill>
              </a:rPr>
              <a:t>provides financial and physical support to Riverside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     student athletes to maximize success and the athletic experience</a:t>
            </a:r>
          </a:p>
          <a:p>
            <a:r>
              <a:rPr lang="en-US" sz="26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	</a:t>
            </a:r>
            <a:r>
              <a:rPr lang="en-US" sz="3200" dirty="0">
                <a:solidFill>
                  <a:schemeClr val="bg1"/>
                </a:solidFill>
              </a:rPr>
              <a:t>Athletic departments would not survive without booster clubs</a:t>
            </a:r>
          </a:p>
          <a:p>
            <a:r>
              <a:rPr lang="en-US" sz="3200" dirty="0">
                <a:solidFill>
                  <a:schemeClr val="bg1"/>
                </a:solidFill>
              </a:rPr>
              <a:t>	Primary income comes from membership, concessions, corporate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     sponsorships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  <a:latin typeface="Gill Sans Ultra Bold Condensed" panose="020B0A06020104020203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Gill Sans Ultra Bold Condensed" panose="020B0A060201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0" y="5625168"/>
            <a:ext cx="495220" cy="490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2" y="180730"/>
            <a:ext cx="2843704" cy="2173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6" y="2354132"/>
            <a:ext cx="495220" cy="490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7" y="2844149"/>
            <a:ext cx="495220" cy="4900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6" y="4186727"/>
            <a:ext cx="495220" cy="4900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0" y="5135151"/>
            <a:ext cx="495220" cy="49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41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7274" y="500688"/>
            <a:ext cx="10264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ATHLETIC BOOSTER CLUB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Ultra Bold" panose="020B0A02020104020203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05759"/>
            <a:ext cx="12192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  <a:ea typeface="+mn-ea"/>
                <a:cs typeface="+mn-cs"/>
              </a:rPr>
              <a:t>     RIVERSIDERAMS.NET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then click on “Boosters”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  <a:ea typeface="+mn-ea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  <a:ea typeface="+mn-ea"/>
                <a:cs typeface="+mn-cs"/>
              </a:rPr>
              <a:t>THANK YOU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all founding members and our officers/chairpersons: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Ultra Bold Condensed" panose="020B0A060201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  <a:ea typeface="+mn-ea"/>
                <a:cs typeface="+mn-cs"/>
              </a:rPr>
              <a:t>     President: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Patricia Flynn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  <a:ea typeface="+mn-ea"/>
                <a:cs typeface="+mn-cs"/>
              </a:rPr>
              <a:t> VP: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Scott Cook,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  <a:ea typeface="+mn-ea"/>
                <a:cs typeface="+mn-cs"/>
              </a:rPr>
              <a:t>     Treasurer: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Christina Tragle,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  <a:ea typeface="+mn-ea"/>
                <a:cs typeface="+mn-cs"/>
              </a:rPr>
              <a:t>Secretary: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Heather Rhodes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  <a:ea typeface="+mn-ea"/>
                <a:cs typeface="+mn-cs"/>
              </a:rPr>
              <a:t>     Membership Chairperson: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Julie Pinches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  <a:ea typeface="+mn-ea"/>
                <a:cs typeface="+mn-cs"/>
              </a:rPr>
              <a:t>     Concession Chairpersons: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Carolyn Dadant, Tania Allen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  <a:ea typeface="+mn-ea"/>
                <a:cs typeface="+mn-cs"/>
              </a:rPr>
              <a:t>     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Ultra Bold Condensed" panose="020B0A060201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Ultra Bold Condensed" panose="020B0A060201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Ultra Bold Condensed" panose="020B0A060201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Ultra Bold Condensed" panose="020B0A060201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Ultra Bold Condensed" panose="020B0A060201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Ultra Bold Condensed" panose="020B0A060201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Ultra Bold Condensed" panose="020B0A06020104020203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3872576"/>
            <a:ext cx="495220" cy="490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2" y="180730"/>
            <a:ext cx="2843704" cy="2173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4858636"/>
            <a:ext cx="495220" cy="490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6" y="5391793"/>
            <a:ext cx="495220" cy="49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54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7274" y="500688"/>
            <a:ext cx="10264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ill Sans Ultra Bold" panose="020B0A02020104020203" pitchFamily="34" charset="0"/>
              </a:rPr>
              <a:t>ATHLETIC BOOSTER CLUB </a:t>
            </a:r>
            <a:endParaRPr lang="en-US" sz="4400" dirty="0"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05759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RIVERSIDERAMS.NET </a:t>
            </a:r>
            <a:r>
              <a:rPr lang="en-US" sz="3200" dirty="0">
                <a:solidFill>
                  <a:schemeClr val="bg1"/>
                </a:solidFill>
              </a:rPr>
              <a:t>then click on “Boosters”</a:t>
            </a:r>
          </a:p>
          <a:p>
            <a:r>
              <a:rPr lang="en-US" sz="32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	Corporate sponsorship opportunities </a:t>
            </a:r>
          </a:p>
          <a:p>
            <a:r>
              <a:rPr lang="en-US" sz="32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       Membership and Season Passes--</a:t>
            </a:r>
            <a:r>
              <a:rPr lang="en-US" sz="3200" dirty="0">
                <a:solidFill>
                  <a:schemeClr val="bg1"/>
                </a:solidFill>
              </a:rPr>
              <a:t>purchase online through TicketSpicket.com</a:t>
            </a:r>
            <a:r>
              <a:rPr lang="en-US" sz="32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 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     Concessions; OPENERS &amp; CLOSERS.  Teams have signed up</a:t>
            </a:r>
          </a:p>
          <a:p>
            <a:r>
              <a:rPr lang="en-US" sz="32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				</a:t>
            </a:r>
            <a:r>
              <a:rPr lang="en-US" sz="3200" dirty="0" err="1">
                <a:solidFill>
                  <a:schemeClr val="bg1"/>
                </a:solidFill>
                <a:latin typeface="Gill Sans Ultra Bold Condensed" panose="020B0A06020104020203" pitchFamily="34" charset="0"/>
                <a:hlinkClick r:id="rId2"/>
              </a:rPr>
              <a:t>RiversideRams.Net</a:t>
            </a:r>
            <a:endParaRPr lang="en-US" sz="3200" dirty="0">
              <a:solidFill>
                <a:schemeClr val="bg1"/>
              </a:solidFill>
              <a:latin typeface="Gill Sans Ultra Bold Condensed" panose="020B0A06020104020203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	</a:t>
            </a:r>
            <a:r>
              <a:rPr lang="en-US" sz="28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VISIT the RABC </a:t>
            </a:r>
            <a:r>
              <a:rPr lang="en-US" sz="3200" dirty="0">
                <a:solidFill>
                  <a:schemeClr val="bg1"/>
                </a:solidFill>
              </a:rPr>
              <a:t>in the lobby tonight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		</a:t>
            </a:r>
            <a:r>
              <a:rPr lang="en-US" sz="28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 </a:t>
            </a:r>
            <a:endParaRPr lang="en-US" sz="3200" dirty="0">
              <a:solidFill>
                <a:schemeClr val="bg1"/>
              </a:solidFill>
              <a:latin typeface="Gill Sans Ultra Bold Condensed" panose="020B0A06020104020203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Gill Sans Ultra Bold Condensed" panose="020B0A06020104020203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Gill Sans Ultra Bold Condensed" panose="020B0A06020104020203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Gill Sans Ultra Bold Condensed" panose="020B0A06020104020203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Gill Sans Ultra Bold Condensed" panose="020B0A060201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4" y="3585029"/>
            <a:ext cx="389033" cy="384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2" y="180730"/>
            <a:ext cx="2843704" cy="2173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87" y="3038094"/>
            <a:ext cx="418320" cy="413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4" y="5422728"/>
            <a:ext cx="418320" cy="413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4" y="4543124"/>
            <a:ext cx="418320" cy="41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8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7274" y="500688"/>
            <a:ext cx="10264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Gill Sans Ultra Bold" panose="020B0A02020104020203" pitchFamily="34" charset="0"/>
              </a:rPr>
              <a:t>ATHLETIC BOOSTER CLUB </a:t>
            </a:r>
            <a:endParaRPr lang="en-US" sz="4400" dirty="0">
              <a:solidFill>
                <a:prstClr val="white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05759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OPENERS and CLOSERS:</a:t>
            </a:r>
          </a:p>
          <a:p>
            <a:r>
              <a:rPr lang="en-US" sz="3200" dirty="0">
                <a:solidFill>
                  <a:prstClr val="white"/>
                </a:solidFill>
              </a:rPr>
              <a:t>          Baseball, Softball, Lacrosse, Soccer, Track</a:t>
            </a:r>
          </a:p>
          <a:p>
            <a:r>
              <a:rPr lang="en-US" sz="3200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	</a:t>
            </a:r>
            <a:r>
              <a:rPr lang="en-US" sz="2800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 </a:t>
            </a:r>
            <a:endParaRPr lang="en-US" sz="3200" dirty="0">
              <a:solidFill>
                <a:prstClr val="white"/>
              </a:solidFill>
              <a:latin typeface="Gill Sans Ultra Bold Condensed" panose="020B0A06020104020203" pitchFamily="34" charset="0"/>
            </a:endParaRPr>
          </a:p>
          <a:p>
            <a:endParaRPr lang="en-US" sz="3200" dirty="0">
              <a:solidFill>
                <a:prstClr val="white"/>
              </a:solidFill>
            </a:endParaRPr>
          </a:p>
          <a:p>
            <a:endParaRPr lang="en-US" sz="3200" dirty="0">
              <a:solidFill>
                <a:prstClr val="white"/>
              </a:solidFill>
              <a:latin typeface="Gill Sans Ultra Bold Condensed" panose="020B0A06020104020203" pitchFamily="34" charset="0"/>
            </a:endParaRPr>
          </a:p>
          <a:p>
            <a:endParaRPr lang="en-US" sz="3200" dirty="0">
              <a:solidFill>
                <a:prstClr val="white"/>
              </a:solidFill>
              <a:latin typeface="Gill Sans Ultra Bold Condensed" panose="020B0A06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180730"/>
            <a:ext cx="2843704" cy="2173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87" y="3038094"/>
            <a:ext cx="418320" cy="41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53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7274" y="500688"/>
            <a:ext cx="10264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ATHLETIC BOOSTER CLUB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Ultra Bold" panose="020B0A02020104020203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05759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  <a:ea typeface="+mn-ea"/>
                <a:cs typeface="+mn-cs"/>
              </a:rPr>
              <a:t>EASY FUNDRAISERS FOR TEAMS: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Teams will staff the concession stand for events.  The booster club will payout teams for staffing each event.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2023 Payouts: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Wrestling $2,250, Volleyball $1,800, Baseball $1,500, Girls Lacrosse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$1,200, Football $1,000, Field Hockey $600, Boys Basketball $450,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Gymnastics $300.  TOTAL--$9,100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Ultra Bold Condensed" panose="020B0A060201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Ultra Bold Condensed" panose="020B0A06020104020203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180730"/>
            <a:ext cx="2843704" cy="2173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87" y="3038094"/>
            <a:ext cx="418320" cy="41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91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1CD4-B535-9B63-9FC5-A2C8CB4EB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red and blue banner with text and images&#10;&#10;Description automatically generated">
            <a:extLst>
              <a:ext uri="{FF2B5EF4-FFF2-40B4-BE49-F238E27FC236}">
                <a16:creationId xmlns:a16="http://schemas.microsoft.com/office/drawing/2014/main" id="{0B854AA1-2297-4E6C-443C-8B5CCE802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57944"/>
            <a:ext cx="11968480" cy="6800056"/>
          </a:xfrm>
        </p:spPr>
      </p:pic>
    </p:spTree>
    <p:extLst>
      <p:ext uri="{BB962C8B-B14F-4D97-AF65-F5344CB8AC3E}">
        <p14:creationId xmlns:p14="http://schemas.microsoft.com/office/powerpoint/2010/main" val="698944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6" y="292137"/>
            <a:ext cx="2615805" cy="18742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43215" y="4114801"/>
            <a:ext cx="3367100" cy="560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3951" y="498422"/>
            <a:ext cx="95585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SEASON PASSES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38912" y="2166425"/>
            <a:ext cx="112288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$7 admission at the gate, so passes are a great savings for families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$250 for home regular season games; $500 for all LCPS regular season games. Individual options available, too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sale through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TicketSpicket.Com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Individuals still must claim at ticket for each game,  not just show the pass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and under—FREE; 62 and over--FREE</a:t>
            </a:r>
          </a:p>
        </p:txBody>
      </p:sp>
    </p:spTree>
    <p:extLst>
      <p:ext uri="{BB962C8B-B14F-4D97-AF65-F5344CB8AC3E}">
        <p14:creationId xmlns:p14="http://schemas.microsoft.com/office/powerpoint/2010/main" val="497065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6" y="292137"/>
            <a:ext cx="2615805" cy="18742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43215" y="4114801"/>
            <a:ext cx="3367100" cy="560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3951" y="498422"/>
            <a:ext cx="95585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SOFTBALL AND BASEBALL TICKETS</a:t>
            </a:r>
          </a:p>
        </p:txBody>
      </p:sp>
      <p:sp>
        <p:nvSpPr>
          <p:cNvPr id="3" name="Rectangle 2"/>
          <p:cNvSpPr/>
          <p:nvPr/>
        </p:nvSpPr>
        <p:spPr>
          <a:xfrm>
            <a:off x="438912" y="2166425"/>
            <a:ext cx="1122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prstClr val="white"/>
                </a:solidFill>
                <a:latin typeface="Calibri" panose="020F0502020204030204"/>
              </a:rPr>
              <a:t>Tickets will be redeemed/purchased at the main stadium gate or at the traffic circle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278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6" y="292137"/>
            <a:ext cx="2615805" cy="18742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43215" y="4114801"/>
            <a:ext cx="3367100" cy="560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3951" y="498422"/>
            <a:ext cx="95585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NFHS NETWORK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438912" y="2166425"/>
            <a:ext cx="112288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Individuals can subscribe to the NFHSNETWORK.com (choose Riverside HS to follow)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prstClr val="white"/>
                </a:solidFill>
                <a:latin typeface="Calibri" panose="020F0502020204030204"/>
              </a:rPr>
              <a:t>All LCPS games in main gyms, stadium, and most softball/baseball/aux gyms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Annual subscription or monthly subscription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Great way for out of town family and friends (and games you cannot attend personally)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watch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765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7274" y="500688"/>
            <a:ext cx="10264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Gill Sans Ultra Bold" panose="020B0A02020104020203" pitchFamily="34" charset="0"/>
              </a:rPr>
              <a:t>SUMMARY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61846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        </a:t>
            </a:r>
          </a:p>
          <a:p>
            <a:endParaRPr lang="en-US" sz="36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96055"/>
            <a:ext cx="2134708" cy="2112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9" y="4284417"/>
            <a:ext cx="629464" cy="622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9" y="2495703"/>
            <a:ext cx="618978" cy="6124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9187" y="2333685"/>
            <a:ext cx="106341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Thank you for you attendance and cooperation at the Riverside Parents Meeting.</a:t>
            </a:r>
          </a:p>
          <a:p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Strive for excellence in competition, in preparation, and within the community.</a:t>
            </a:r>
          </a:p>
          <a:p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“Take care of yourself; take care of each other; take care    of this school.”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9" y="5815675"/>
            <a:ext cx="629464" cy="62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8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6" y="292137"/>
            <a:ext cx="2615805" cy="18742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15696" y="562708"/>
            <a:ext cx="8637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ill Sans Ultra Bold" panose="020B0A02020104020203" pitchFamily="34" charset="0"/>
              </a:rPr>
              <a:t>TONIGHT’S MEETING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020121"/>
            <a:ext cx="12192000" cy="560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Purpose:</a:t>
            </a:r>
          </a:p>
          <a:p>
            <a:pPr>
              <a:lnSpc>
                <a:spcPct val="150000"/>
              </a:lnSpc>
            </a:pPr>
            <a:r>
              <a:rPr lang="en-US" sz="37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	THANK YOU!!	</a:t>
            </a:r>
          </a:p>
          <a:p>
            <a:pPr>
              <a:lnSpc>
                <a:spcPct val="150000"/>
              </a:lnSpc>
            </a:pPr>
            <a:r>
              <a:rPr lang="en-US" sz="37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	Riverside Athletics</a:t>
            </a:r>
            <a:r>
              <a:rPr lang="en-US" sz="28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 —Structure, Sportsmanship, Communication</a:t>
            </a:r>
          </a:p>
          <a:p>
            <a:pPr>
              <a:lnSpc>
                <a:spcPct val="150000"/>
              </a:lnSpc>
            </a:pPr>
            <a:r>
              <a:rPr lang="en-US" sz="37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	General LCPS and VHSL Policies and Procedures</a:t>
            </a:r>
          </a:p>
          <a:p>
            <a:pPr>
              <a:lnSpc>
                <a:spcPct val="150000"/>
              </a:lnSpc>
            </a:pPr>
            <a:r>
              <a:rPr lang="en-US" sz="37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	Riverside Rams Athletic Booster Club</a:t>
            </a:r>
          </a:p>
          <a:p>
            <a:pPr>
              <a:lnSpc>
                <a:spcPct val="150000"/>
              </a:lnSpc>
            </a:pPr>
            <a:r>
              <a:rPr lang="en-US" sz="37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	Breakout Time with Coaches</a:t>
            </a:r>
          </a:p>
          <a:p>
            <a:r>
              <a:rPr lang="en-US" sz="44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12201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7274" y="500688"/>
            <a:ext cx="10264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Gill Sans Ultra Bold" panose="020B0A02020104020203" pitchFamily="34" charset="0"/>
              </a:rPr>
              <a:t>BEFORE YOU LEAVE…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61846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	Visit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ill Sans Ultra Bold" panose="020B0A02020104020203" pitchFamily="34" charset="0"/>
              </a:rPr>
              <a:t>booster club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table in the lobby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	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Become 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 RABC member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Gill Sans Ultra Bold" panose="020B0A020201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	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Buy a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ill Sans Ultra Bold" panose="020B0A02020104020203" pitchFamily="34" charset="0"/>
              </a:rPr>
              <a:t>season passes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	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Sign up for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concession/ticket volunteers; Concession Opener and Closer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	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Sign up for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E-Mail blasts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	</a:t>
            </a:r>
            <a:r>
              <a:rPr lang="en-US" sz="2800" strike="sngStrike" dirty="0">
                <a:solidFill>
                  <a:schemeClr val="accent5">
                    <a:lumMod val="75000"/>
                  </a:schemeClr>
                </a:solidFill>
              </a:rPr>
              <a:t>Turn in</a:t>
            </a:r>
            <a:r>
              <a:rPr lang="en-US" sz="2800" strike="sngStrike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 $75 athletic fee</a:t>
            </a:r>
          </a:p>
          <a:p>
            <a:endParaRPr lang="en-US" sz="36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96055"/>
            <a:ext cx="2134708" cy="2112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19" y="3848879"/>
            <a:ext cx="496105" cy="4908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1" y="4478557"/>
            <a:ext cx="496105" cy="4908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0" y="5070679"/>
            <a:ext cx="496105" cy="4908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0" y="5754915"/>
            <a:ext cx="496105" cy="4908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6" y="3253793"/>
            <a:ext cx="496105" cy="490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6" y="2622422"/>
            <a:ext cx="496105" cy="4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06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7274" y="500688"/>
            <a:ext cx="10264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Gill Sans Ultra Bold" panose="020B0A02020104020203" pitchFamily="34" charset="0"/>
              </a:rPr>
              <a:t>TEAM MEETINGS</a:t>
            </a:r>
          </a:p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Gill Sans Ultra Bold" panose="020B0A02020104020203" pitchFamily="34" charset="0"/>
              </a:rPr>
              <a:t> MEET YOUR COACHES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61846"/>
            <a:ext cx="12192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BASEBALL: Aux Gym		       SOFTBALL: Cafeteria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TRACK: Main Gym Near Side         GIRLS LACROSSE: not meeting tonight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GIRLS TENNIS: Health Room1804	BOYS SOCCER: Room 1130A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BOYS TENNIS: Health Room 1807	GIRLS SOCCER:  Main Gym Far Side   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BOYS LACROSSE: Library 		CREW: Auditorium	</a:t>
            </a:r>
          </a:p>
          <a:p>
            <a:endParaRPr lang="en-US" sz="36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96055"/>
            <a:ext cx="2134708" cy="211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1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7274" y="500688"/>
            <a:ext cx="102647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Gill Sans Ultra Bold" panose="020B0A02020104020203" pitchFamily="34" charset="0"/>
              </a:rPr>
              <a:t>RIVERSIDE ATHLETICS</a:t>
            </a:r>
          </a:p>
          <a:p>
            <a:pPr algn="ctr"/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Gill Sans Ultra Bold" panose="020B0A02020104020203" pitchFamily="34" charset="0"/>
              </a:rPr>
              <a:t>SCHEDULING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461846"/>
            <a:ext cx="121920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POTOMAC DISTRICT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regular season member--$ 7 Admission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	6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LCPS member schools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REGION 5D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for region post-season</a:t>
            </a:r>
          </a:p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	</a:t>
            </a:r>
            <a:endParaRPr lang="en-US" sz="22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  <a:p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RiversideRams.Net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 has all schedules currently posted</a:t>
            </a: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  <a:p>
            <a:endParaRPr lang="en-US" sz="31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96055"/>
            <a:ext cx="2134708" cy="2112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3" y="3396064"/>
            <a:ext cx="629464" cy="622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5" y="4990091"/>
            <a:ext cx="618978" cy="61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78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7274" y="500688"/>
            <a:ext cx="102647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Gill Sans Ultra Bold" panose="020B0A02020104020203" pitchFamily="34" charset="0"/>
              </a:rPr>
              <a:t>RIVERSIDE ATHLETICS</a:t>
            </a:r>
          </a:p>
          <a:p>
            <a:pPr algn="ctr"/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Gill Sans Ultra Bold" panose="020B0A02020104020203" pitchFamily="34" charset="0"/>
              </a:rPr>
              <a:t>RIVERSIDERAMS.NET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461846"/>
            <a:ext cx="121920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Your one-stop shop for ALL Riverside athletic information:</a:t>
            </a:r>
          </a:p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        -Schedules</a:t>
            </a:r>
          </a:p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	-Files, Links</a:t>
            </a:r>
          </a:p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	-Booster Club Information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(membership, corporate sponsorship)</a:t>
            </a:r>
          </a:p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	-VOLUNTEER SIGN-UP</a:t>
            </a:r>
          </a:p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	-“Email Alerts” (a lot of changes in the spring)</a:t>
            </a:r>
          </a:p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			     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  <a:hlinkClick r:id="rId2"/>
              </a:rPr>
              <a:t>RIVERSIDERAMS.NET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  <a:p>
            <a:endParaRPr lang="en-US" sz="31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96055"/>
            <a:ext cx="2134708" cy="211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96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7274" y="500688"/>
            <a:ext cx="102647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Gill Sans Ultra Bold" panose="020B0A02020104020203" pitchFamily="34" charset="0"/>
              </a:rPr>
              <a:t>RIVERSIDE ATHLETICS</a:t>
            </a:r>
          </a:p>
          <a:p>
            <a:pPr algn="ctr"/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Gill Sans Ultra Bold" panose="020B0A02020104020203" pitchFamily="34" charset="0"/>
              </a:rPr>
              <a:t>COMMUNICATION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461846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RIVERSIDERAMS.NET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as previously described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      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This presentation will also be posted under “Files &amp; Links.” 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	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Follow us also on         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Twitter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at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 @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RVHSRamsSports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and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      Riverside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        Rams Athletics Facebook page. 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Also follow school info on        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Twitter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        @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RiversideLCPS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and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      Instagram at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Riverside_HS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  <a:p>
            <a:endParaRPr lang="en-US" sz="31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96055"/>
            <a:ext cx="2134708" cy="2112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3" y="3396064"/>
            <a:ext cx="629464" cy="622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1" y="4720066"/>
            <a:ext cx="618978" cy="612474"/>
          </a:xfrm>
          <a:prstGeom prst="rect">
            <a:avLst/>
          </a:prstGeom>
        </p:spPr>
      </p:pic>
      <p:sp>
        <p:nvSpPr>
          <p:cNvPr id="4" name="AutoShape 2" descr="Image result for Facebook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6439" y="4724252"/>
            <a:ext cx="608288" cy="608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0126" y="4778916"/>
            <a:ext cx="553624" cy="5536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3586" y="5514276"/>
            <a:ext cx="533674" cy="5286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1393" y="6121545"/>
            <a:ext cx="545944" cy="56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7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7274" y="500688"/>
            <a:ext cx="102647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Gill Sans Ultra Bold" panose="020B0A02020104020203" pitchFamily="34" charset="0"/>
              </a:rPr>
              <a:t>RIVERSIDE ATHLETICS</a:t>
            </a:r>
          </a:p>
          <a:p>
            <a:pPr algn="ctr"/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Gill Sans Ultra Bold" panose="020B0A02020104020203" pitchFamily="34" charset="0"/>
              </a:rPr>
              <a:t>COMMUNICATION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258562"/>
            <a:ext cx="12192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      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24 Hour Rule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      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Locker Room, Locks, Lockers, and Security of Valuables </a:t>
            </a:r>
          </a:p>
          <a:p>
            <a:pPr>
              <a:lnSpc>
                <a:spcPct val="150000"/>
              </a:lnSpc>
            </a:pPr>
            <a:endParaRPr lang="en-US" sz="9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          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After School Commitments</a:t>
            </a:r>
          </a:p>
          <a:p>
            <a:pPr>
              <a:lnSpc>
                <a:spcPct val="150000"/>
              </a:lnSpc>
            </a:pPr>
            <a:endParaRPr lang="en-US" sz="9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          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Vacation Policy*—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LCPS permits three unexcused absences before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            dismissal from the team.  The expectation is to make the commitment to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            the team.  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	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  <a:p>
            <a:endParaRPr lang="en-US" sz="31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96055"/>
            <a:ext cx="2134708" cy="2112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3" y="3396064"/>
            <a:ext cx="629464" cy="622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" y="4178625"/>
            <a:ext cx="618978" cy="612474"/>
          </a:xfrm>
          <a:prstGeom prst="rect">
            <a:avLst/>
          </a:prstGeom>
        </p:spPr>
      </p:pic>
      <p:sp>
        <p:nvSpPr>
          <p:cNvPr id="4" name="AutoShape 2" descr="Image result for Facebook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" y="4944310"/>
            <a:ext cx="629464" cy="622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1" y="2592854"/>
            <a:ext cx="629464" cy="62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7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6" y="292137"/>
            <a:ext cx="2615805" cy="18742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04382" y="562708"/>
            <a:ext cx="8637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ill Sans Ultra Bold" panose="020B0A02020104020203" pitchFamily="34" charset="0"/>
              </a:rPr>
              <a:t>GENERAL LCPS &amp; VHSL POLICIES</a:t>
            </a:r>
            <a:endParaRPr lang="en-US" sz="2000" dirty="0"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61846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VHSL RULES AND POLICIES</a:t>
            </a:r>
          </a:p>
          <a:p>
            <a:r>
              <a:rPr lang="en-US" sz="37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	</a:t>
            </a:r>
            <a:r>
              <a:rPr lang="en-US" sz="28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SCHOLARSHIP RULE— </a:t>
            </a:r>
            <a:r>
              <a:rPr lang="en-US" sz="2800" dirty="0">
                <a:solidFill>
                  <a:schemeClr val="bg1"/>
                </a:solidFill>
              </a:rPr>
              <a:t>Take 5, Pass 5 courses for credit</a:t>
            </a:r>
          </a:p>
          <a:p>
            <a:r>
              <a:rPr lang="en-US" sz="28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	SEMESTER RULE— </a:t>
            </a:r>
            <a:r>
              <a:rPr lang="en-US" sz="2800" dirty="0">
                <a:solidFill>
                  <a:schemeClr val="bg1"/>
                </a:solidFill>
              </a:rPr>
              <a:t>8 Consecutive Semesters </a:t>
            </a:r>
          </a:p>
          <a:p>
            <a:endParaRPr lang="en-US" sz="2800" dirty="0">
              <a:solidFill>
                <a:schemeClr val="bg1"/>
              </a:solidFill>
              <a:latin typeface="Gill Sans Ultra Bold Condensed" panose="020B0A060201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	VHSL INDEPENDENT TEAM RULE—</a:t>
            </a:r>
          </a:p>
          <a:p>
            <a:r>
              <a:rPr lang="en-US" sz="2800" dirty="0">
                <a:solidFill>
                  <a:schemeClr val="bg1"/>
                </a:solidFill>
              </a:rPr>
              <a:t>	-We cannot restrict non-school athletic participation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	-First priority is Riverside team</a:t>
            </a:r>
          </a:p>
          <a:p>
            <a:r>
              <a:rPr lang="en-US" sz="2800" dirty="0">
                <a:solidFill>
                  <a:schemeClr val="bg1"/>
                </a:solidFill>
              </a:rPr>
              <a:t>		**Club/Travel/Rec/Select teams are secondary when a conflict</a:t>
            </a:r>
          </a:p>
          <a:p>
            <a:r>
              <a:rPr lang="en-US" sz="2800" dirty="0">
                <a:solidFill>
                  <a:schemeClr val="bg1"/>
                </a:solidFill>
              </a:rPr>
              <a:t>	-Communication is key; up front and consistent</a:t>
            </a:r>
          </a:p>
        </p:txBody>
      </p:sp>
      <p:pic>
        <p:nvPicPr>
          <p:cNvPr id="6" name="Picture 2" descr="http://www.vhsl.org/doc/upload/VHSL-centennial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2096" y="2317034"/>
            <a:ext cx="1821819" cy="2357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7741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6" y="292137"/>
            <a:ext cx="2615805" cy="18742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04382" y="562708"/>
            <a:ext cx="8637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VHSL POLICY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Gill Sans Ultra Bold" panose="020B0A02020104020203" pitchFamily="34" charset="0"/>
              </a:rPr>
              <a:t>Racially Insensitive Language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Ultra Bold" panose="020B0A02020104020203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61846"/>
            <a:ext cx="121920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  <a:ea typeface="+mn-ea"/>
                <a:cs typeface="+mn-cs"/>
              </a:rPr>
              <a:t>RATIONALE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  <a:ea typeface="+mn-ea"/>
                <a:cs typeface="+mn-cs"/>
              </a:rPr>
              <a:t>INCREASED OCCURANCES OF RACIALLY INSENSTIVIE AND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  <a:ea typeface="+mn-ea"/>
                <a:cs typeface="+mn-cs"/>
              </a:rPr>
              <a:t>INAPPROPRIATE LANGUAGE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white"/>
              </a:solidFill>
              <a:latin typeface="Gill Sans Ultra Bold Condensed" panose="020B0A06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  <a:ea typeface="+mn-ea"/>
                <a:cs typeface="+mn-cs"/>
              </a:rPr>
              <a:t>CONSEQUENCE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	INCREASED NUMBER OF GAMES OF SUSPENSION (3 GAMES)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http://www.vhsl.org/doc/upload/VHSL-centennial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2096" y="2317034"/>
            <a:ext cx="1821819" cy="2357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2147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022c326-ae90-4534-8a32-3ad32ed88624">HNNH3SMTNX4W-1851278796-2159</_dlc_DocId>
    <_dlc_DocIdUrl xmlns="4022c326-ae90-4534-8a32-3ad32ed88624">
      <Url>https://lcpsorg.sharepoint.com/sites/Secondary/Riverside/athletics/_layouts/15/DocIdRedir.aspx?ID=HNNH3SMTNX4W-1851278796-2159</Url>
      <Description>HNNH3SMTNX4W-1851278796-2159</Description>
    </_dlc_DocIdUr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37481CFE32AE4582F78B9420475AF7" ma:contentTypeVersion="12" ma:contentTypeDescription="Create a new document." ma:contentTypeScope="" ma:versionID="4e8b41d18f621c6381a110670ec81a3b">
  <xsd:schema xmlns:xsd="http://www.w3.org/2001/XMLSchema" xmlns:xs="http://www.w3.org/2001/XMLSchema" xmlns:p="http://schemas.microsoft.com/office/2006/metadata/properties" xmlns:ns1="http://schemas.microsoft.com/sharepoint/v3" xmlns:ns2="4022c326-ae90-4534-8a32-3ad32ed88624" xmlns:ns3="eed3b6bc-367e-487f-9714-203b763dac24" xmlns:ns4="90a65a74-c5bc-4b2d-a1f6-704d6e6ef2ea" targetNamespace="http://schemas.microsoft.com/office/2006/metadata/properties" ma:root="true" ma:fieldsID="66f73391b6ac56ffda77930dfb19d772" ns1:_="" ns2:_="" ns3:_="" ns4:_="">
    <xsd:import namespace="http://schemas.microsoft.com/sharepoint/v3"/>
    <xsd:import namespace="4022c326-ae90-4534-8a32-3ad32ed88624"/>
    <xsd:import namespace="eed3b6bc-367e-487f-9714-203b763dac24"/>
    <xsd:import namespace="90a65a74-c5bc-4b2d-a1f6-704d6e6ef2e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2c326-ae90-4534-8a32-3ad32ed886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d3b6bc-367e-487f-9714-203b763dac2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a65a74-c5bc-4b2d-a1f6-704d6e6ef2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A7AABE-5066-47B4-A717-8D6A65F0501A}">
  <ds:schemaRefs>
    <ds:schemaRef ds:uri="http://purl.org/dc/elements/1.1/"/>
    <ds:schemaRef ds:uri="http://schemas.microsoft.com/office/2006/metadata/properties"/>
    <ds:schemaRef ds:uri="90a65a74-c5bc-4b2d-a1f6-704d6e6ef2ea"/>
    <ds:schemaRef ds:uri="http://schemas.microsoft.com/sharepoint/v3"/>
    <ds:schemaRef ds:uri="http://purl.org/dc/terms/"/>
    <ds:schemaRef ds:uri="http://schemas.microsoft.com/office/2006/documentManagement/types"/>
    <ds:schemaRef ds:uri="4022c326-ae90-4534-8a32-3ad32ed88624"/>
    <ds:schemaRef ds:uri="http://schemas.microsoft.com/office/infopath/2007/PartnerControls"/>
    <ds:schemaRef ds:uri="http://schemas.openxmlformats.org/package/2006/metadata/core-properties"/>
    <ds:schemaRef ds:uri="eed3b6bc-367e-487f-9714-203b763dac2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CCCD446-82AA-4807-8ADB-A4297E7F99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022c326-ae90-4534-8a32-3ad32ed88624"/>
    <ds:schemaRef ds:uri="eed3b6bc-367e-487f-9714-203b763dac24"/>
    <ds:schemaRef ds:uri="90a65a74-c5bc-4b2d-a1f6-704d6e6ef2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BC6BF8-EDCD-4E09-A77F-7DD0A442210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00172DE-94A2-47F1-AE0D-EC5E6CB791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2598</TotalTime>
  <Words>1583</Words>
  <Application>Microsoft Office PowerPoint</Application>
  <PresentationFormat>Widescreen</PresentationFormat>
  <Paragraphs>214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Gill Sans MT Ext Condensed Bold</vt:lpstr>
      <vt:lpstr>Gill Sans Ultra Bold</vt:lpstr>
      <vt:lpstr>Gill Sans Ultra Bold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Oblas</dc:creator>
  <cp:lastModifiedBy>Matt Oblas</cp:lastModifiedBy>
  <cp:revision>179</cp:revision>
  <cp:lastPrinted>2015-08-24T17:41:40Z</cp:lastPrinted>
  <dcterms:created xsi:type="dcterms:W3CDTF">2015-03-15T21:11:10Z</dcterms:created>
  <dcterms:modified xsi:type="dcterms:W3CDTF">2024-02-29T19:55:39Z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0x010100AE37481CFE32AE4582F78B9420475AF7</vt:lpwstr>
  </property>
  <property fmtid="{D5CDD505-2E9C-101B-9397-08002B2CF9AE}" pid="3" name="_dlc_DocIdItemGuid">
    <vt:lpwstr>dfeaa400-fad4-4f2c-972f-cb1d1c724fbb</vt:lpwstr>
  </property>
  <property fmtid="{D5CDD505-2E9C-101B-9397-08002B2CF9AE}" pid="4" name="AuthorIds_UIVersion_512">
    <vt:lpwstr>852</vt:lpwstr>
  </property>
  <property fmtid="{D5CDD505-2E9C-101B-9397-08002B2CF9AE}" pid="5" name="AuthorIds_UIVersion_1024">
    <vt:lpwstr>852</vt:lpwstr>
  </property>
</Properties>
</file>